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.jpg" ContentType="image/png"/>
  <Override PartName="/ppt/notesSlides/notesSlide4.xml" ContentType="application/vnd.openxmlformats-officedocument.presentationml.notesSlide+xml"/>
  <Override PartName="/ppt/media/image6.jpg" ContentType="image/png"/>
  <Override PartName="/ppt/notesSlides/notesSlide5.xml" ContentType="application/vnd.openxmlformats-officedocument.presentationml.notesSlide+xml"/>
  <Override PartName="/ppt/media/image7.jpg" ContentType="image/png"/>
  <Override PartName="/ppt/notesSlides/notesSlide6.xml" ContentType="application/vnd.openxmlformats-officedocument.presentationml.notesSlide+xml"/>
  <Override PartName="/ppt/media/image8.jpg" ContentType="image/png"/>
  <Override PartName="/ppt/notesSlides/notesSlide7.xml" ContentType="application/vnd.openxmlformats-officedocument.presentationml.notesSlide+xml"/>
  <Override PartName="/ppt/media/image9.jpg" ContentType="image/png"/>
  <Override PartName="/ppt/notesSlides/notesSlide8.xml" ContentType="application/vnd.openxmlformats-officedocument.presentationml.notesSlide+xml"/>
  <Override PartName="/ppt/media/image10.jpg" ContentType="image/png"/>
  <Override PartName="/ppt/notesSlides/notesSlide9.xml" ContentType="application/vnd.openxmlformats-officedocument.presentationml.notesSlide+xml"/>
  <Override PartName="/ppt/media/image11.jpg" ContentType="image/png"/>
  <Override PartName="/ppt/notesSlides/notesSlide10.xml" ContentType="application/vnd.openxmlformats-officedocument.presentationml.notesSlide+xml"/>
  <Override PartName="/ppt/media/image12.jpg" ContentType="image/png"/>
  <Override PartName="/ppt/notesSlides/notesSlide11.xml" ContentType="application/vnd.openxmlformats-officedocument.presentationml.notesSlide+xml"/>
  <Override PartName="/ppt/media/image14.jpg" ContentType="image/png"/>
  <Override PartName="/ppt/media/image15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6.jpg" ContentType="image/png"/>
  <Override PartName="/ppt/notesSlides/notesSlide14.xml" ContentType="application/vnd.openxmlformats-officedocument.presentationml.notesSlide+xml"/>
  <Override PartName="/ppt/media/image17.jpg" ContentType="image/png"/>
  <Override PartName="/ppt/notesSlides/notesSlide15.xml" ContentType="application/vnd.openxmlformats-officedocument.presentationml.notesSlide+xml"/>
  <Override PartName="/ppt/media/image18.jpg" ContentType="image/png"/>
  <Override PartName="/ppt/notesSlides/notesSlide16.xml" ContentType="application/vnd.openxmlformats-officedocument.presentationml.notesSlide+xml"/>
  <Override PartName="/ppt/media/image19.jpg" ContentType="image/png"/>
  <Override PartName="/ppt/media/image21.jpg" ContentType="image/png"/>
  <Override PartName="/ppt/notesSlides/notesSlide17.xml" ContentType="application/vnd.openxmlformats-officedocument.presentationml.notesSlide+xml"/>
  <Override PartName="/ppt/media/image23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28.jpg" ContentType="image/png"/>
  <Override PartName="/ppt/notesSlides/notesSlide23.xml" ContentType="application/vnd.openxmlformats-officedocument.presentationml.notesSlide+xml"/>
  <Override PartName="/ppt/media/image29.jpg" ContentType="image/pn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32.jpg" ContentType="image/png"/>
  <Override PartName="/ppt/notesSlides/notesSlide27.xml" ContentType="application/vnd.openxmlformats-officedocument.presentationml.notesSlide+xml"/>
  <Override PartName="/ppt/media/image33.jpg" ContentType="image/pn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45.jpg" ContentType="image/pn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49.jpg" ContentType="image/png"/>
  <Override PartName="/ppt/notesSlides/notesSlide44.xml" ContentType="application/vnd.openxmlformats-officedocument.presentationml.notesSlide+xml"/>
  <Override PartName="/ppt/media/image50.jpg" ContentType="image/png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9" r:id="rId4"/>
    <p:sldId id="263" r:id="rId5"/>
    <p:sldId id="264" r:id="rId6"/>
    <p:sldId id="265" r:id="rId7"/>
    <p:sldId id="261" r:id="rId8"/>
    <p:sldId id="268" r:id="rId9"/>
    <p:sldId id="269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0" r:id="rId23"/>
    <p:sldId id="283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6" r:id="rId36"/>
    <p:sldId id="298" r:id="rId37"/>
    <p:sldId id="302" r:id="rId38"/>
    <p:sldId id="297" r:id="rId39"/>
    <p:sldId id="299" r:id="rId40"/>
    <p:sldId id="300" r:id="rId41"/>
    <p:sldId id="301" r:id="rId42"/>
    <p:sldId id="303" r:id="rId43"/>
    <p:sldId id="305" r:id="rId44"/>
    <p:sldId id="295" r:id="rId45"/>
    <p:sldId id="306" r:id="rId46"/>
    <p:sldId id="307" r:id="rId47"/>
    <p:sldId id="258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93698-AB8D-4987-9964-21347781DA59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F7CB1-6C96-4402-A86D-0F08441B0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661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82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618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717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37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858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442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630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099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309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98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151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645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39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07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95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053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345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91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283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074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77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435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06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507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57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955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4440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416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68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4164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8707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29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73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005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4655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0341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5744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4787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18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420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91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93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569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F7CB1-6C96-4402-A86D-0F08441B026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85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5CA01-1FC1-493E-A7DE-CCE5C94FA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86242B-0A22-4C14-B21B-AA5C55175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B30C0-0F71-4371-B702-07EB3465C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4B0BD-8CFA-4B40-9C4D-57685D9E4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740AA-CAE3-47B4-84CA-535C4AB4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27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644B2-7779-4812-8CCA-7E64A908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C899E6-E73E-4AF8-AE04-17DAA93B3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9304FC-A1F7-4AC9-857C-FC0E5569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69F7B6-EA93-47E1-9910-937C2F868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DD8C20-F22C-448D-9EA8-B7FD99EE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55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2F2974-714E-4CA1-9377-DB262A5A94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BA0A7A-60B1-44BD-A022-B030234C4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849668-A736-4FF0-A096-724374D0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AF2FF6-8B62-41F3-BE10-64798DF3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B7EF4-0666-4322-B6CC-9CB2102B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2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D930F-438E-42FB-AA17-1C5B1AE5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375B8-87EF-484D-B6AD-BB97EDA00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8009A9-3311-44C1-952E-8F107BFF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6EF2A7-00AD-44E2-A24D-79996B1A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129A2D-59CF-4CCA-8983-E0DB1BEC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43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98B63E-D52F-4626-B698-F487DEC8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C6380B-43BF-4C04-AE8D-7A60F6723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A317B4-34C8-44F1-948E-B41897584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7AF9D-24F2-4E79-B96E-40CD6EEB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87A18C-5A17-4A34-86D7-0493CF84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575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7C89D-8FB6-48E0-AD23-6F4E170F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2E5A6-E421-48B9-AB2E-743D76E77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13C2D4-AE1C-4003-AE1E-DA519677F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C7E3C4-2AE1-4045-B972-C7DEDB4A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A6098F-E5DF-4F0F-A682-A97DBEE1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229C2F-1925-49EC-A95F-51BD3A0B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78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017B0-8F2A-466D-9475-6DE46A16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C0B28E-53AB-481E-A11E-87E38EDB3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0B39AD-7E97-4259-9825-22C21C3A0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CDAED8-6A74-47F0-B4C3-F6C241AD3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CC967F-8EC9-411A-AE11-2DC8461A2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9ED09E3-AB0F-4AA5-ADBD-4EB169946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7B7F5F-372C-4645-9E1B-0CA54DC9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32C386-62B9-4816-913E-3C9721BB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2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3B1E7-5DEC-4092-8C64-EDB45575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3B6C26-77B6-4E56-A589-3AF41A11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D34C75-348E-4E2E-B3EA-3D294ECD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F235F1-5BE9-4AA7-9B5F-96CB8C0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3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B482AE-A61C-482A-9630-3C4D848D5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3DA653-EEBB-400C-92C3-F97DB064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BB0986-3449-468B-B140-E66A7C9E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88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31115-B5C4-480A-B7C7-1D666D81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ADFD9D-E032-4B4D-B5AB-F0777335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8CD79F-C0CD-401D-9955-64154EF12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3F823F-1B54-49E3-908B-6869ACA9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F184DB-C7D6-40B9-A367-C6F320A6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369D81-8E7B-415D-9C04-65534497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23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4FF80-840E-4C82-A7C2-CCCD8A64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DB9E28-C973-4C4D-B756-BCEA105B0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A76A17-EE6D-40FB-BEF2-06D6C9CD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A7B045-ECA7-4CFC-996A-3E9180193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E439CE-5A57-4D4E-92A3-DF827D8A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46308D-C3AB-43A2-AC79-8825C1B1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23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F4D803-D8A0-4BBC-8EE0-7BB6A6AEE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C6EAE3-DCB0-433C-8695-69F33366F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382F3E-56FB-43BC-8F58-6B9364FCA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5959F-0CF8-4882-BFB5-D83570BAA43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09575-9A68-4273-B96E-457262A11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3EF328-0E03-4AF1-AAFF-FB39A0AE0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6D99A-7B59-4199-9AC6-C3BDFB442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85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13" Type="http://schemas.openxmlformats.org/officeDocument/2006/relationships/image" Target="../media/image46.jpeg"/><Relationship Id="rId3" Type="http://schemas.microsoft.com/office/2007/relationships/media" Target="../media/media2.m4a"/><Relationship Id="rId7" Type="http://schemas.microsoft.com/office/2007/relationships/media" Target="../media/media4.m4a"/><Relationship Id="rId12" Type="http://schemas.openxmlformats.org/officeDocument/2006/relationships/notesSlide" Target="../notesSlides/notesSlide4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openxmlformats.org/officeDocument/2006/relationships/slideLayout" Target="../slideLayouts/slideLayout2.xml"/><Relationship Id="rId5" Type="http://schemas.microsoft.com/office/2007/relationships/media" Target="../media/media3.m4a"/><Relationship Id="rId10" Type="http://schemas.openxmlformats.org/officeDocument/2006/relationships/audio" Target="../media/media5.m4a"/><Relationship Id="rId4" Type="http://schemas.openxmlformats.org/officeDocument/2006/relationships/audio" Target="../media/media2.m4a"/><Relationship Id="rId9" Type="http://schemas.microsoft.com/office/2007/relationships/media" Target="../media/media5.m4a"/><Relationship Id="rId1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4a"/><Relationship Id="rId13" Type="http://schemas.openxmlformats.org/officeDocument/2006/relationships/image" Target="../media/image48.jpeg"/><Relationship Id="rId3" Type="http://schemas.microsoft.com/office/2007/relationships/media" Target="../media/media7.m4a"/><Relationship Id="rId7" Type="http://schemas.microsoft.com/office/2007/relationships/media" Target="../media/media9.m4a"/><Relationship Id="rId12" Type="http://schemas.openxmlformats.org/officeDocument/2006/relationships/notesSlide" Target="../notesSlides/notesSlide4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audio" Target="../media/media8.m4a"/><Relationship Id="rId11" Type="http://schemas.openxmlformats.org/officeDocument/2006/relationships/slideLayout" Target="../slideLayouts/slideLayout2.xml"/><Relationship Id="rId5" Type="http://schemas.microsoft.com/office/2007/relationships/media" Target="../media/media8.m4a"/><Relationship Id="rId10" Type="http://schemas.openxmlformats.org/officeDocument/2006/relationships/audio" Target="../media/media10.m4a"/><Relationship Id="rId4" Type="http://schemas.openxmlformats.org/officeDocument/2006/relationships/audio" Target="../media/media7.m4a"/><Relationship Id="rId9" Type="http://schemas.microsoft.com/office/2007/relationships/media" Target="../media/media10.m4a"/><Relationship Id="rId1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661D44-BE28-48A1-801A-1204AF07039C}"/>
              </a:ext>
            </a:extLst>
          </p:cNvPr>
          <p:cNvSpPr txBox="1"/>
          <p:nvPr/>
        </p:nvSpPr>
        <p:spPr>
          <a:xfrm>
            <a:off x="2121031" y="3136612"/>
            <a:ext cx="7949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Custom Mechanical Keyboards Tutorial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04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What composes a mechanical keyboard?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B5BD1-2AAF-4F10-9CC1-D2ED71CAB1DE}"/>
              </a:ext>
            </a:extLst>
          </p:cNvPr>
          <p:cNvSpPr txBox="1"/>
          <p:nvPr/>
        </p:nvSpPr>
        <p:spPr>
          <a:xfrm>
            <a:off x="320511" y="933254"/>
            <a:ext cx="10683628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Mechanical Keyboard Kit (Frame, PCB,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Poron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 Position Plate, Decorations, etc)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97CCC3-3D96-431D-BF96-EE10B062C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46" y="1595190"/>
            <a:ext cx="6304784" cy="50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70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What composes a mechanical keyboard?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B5BD1-2AAF-4F10-9CC1-D2ED71CAB1DE}"/>
              </a:ext>
            </a:extLst>
          </p:cNvPr>
          <p:cNvSpPr txBox="1"/>
          <p:nvPr/>
        </p:nvSpPr>
        <p:spPr>
          <a:xfrm>
            <a:off x="320511" y="933254"/>
            <a:ext cx="10683628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Keycaps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E67604-E40A-4E49-957D-369D3380D4FE}"/>
              </a:ext>
            </a:extLst>
          </p:cNvPr>
          <p:cNvSpPr txBox="1"/>
          <p:nvPr/>
        </p:nvSpPr>
        <p:spPr>
          <a:xfrm>
            <a:off x="2280138" y="521511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EPBT 9009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A6A1FDE-848D-474A-AEB2-3A7E80C49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2" y="1814173"/>
            <a:ext cx="5654773" cy="34009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7D6BC0-4813-4DE8-A4C5-4DD4F5FE3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03" y="1811817"/>
            <a:ext cx="6063595" cy="341238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6D5E582-4622-48B7-A711-83ED6DDCFABD}"/>
              </a:ext>
            </a:extLst>
          </p:cNvPr>
          <p:cNvSpPr txBox="1"/>
          <p:nvPr/>
        </p:nvSpPr>
        <p:spPr>
          <a:xfrm>
            <a:off x="7663300" y="5215115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GMK midnight rainbow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What composes a mechanical keyboard?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B5BD1-2AAF-4F10-9CC1-D2ED71CAB1DE}"/>
              </a:ext>
            </a:extLst>
          </p:cNvPr>
          <p:cNvSpPr txBox="1"/>
          <p:nvPr/>
        </p:nvSpPr>
        <p:spPr>
          <a:xfrm>
            <a:off x="320511" y="933254"/>
            <a:ext cx="10683628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Switches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E67604-E40A-4E49-957D-369D3380D4FE}"/>
              </a:ext>
            </a:extLst>
          </p:cNvPr>
          <p:cNvSpPr txBox="1"/>
          <p:nvPr/>
        </p:nvSpPr>
        <p:spPr>
          <a:xfrm>
            <a:off x="1170105" y="5512059"/>
            <a:ext cx="338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EVA-01 switch (Linear 63.5g)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D5E582-4622-48B7-A711-83ED6DDCFABD}"/>
              </a:ext>
            </a:extLst>
          </p:cNvPr>
          <p:cNvSpPr txBox="1"/>
          <p:nvPr/>
        </p:nvSpPr>
        <p:spPr>
          <a:xfrm>
            <a:off x="6991082" y="5512059"/>
            <a:ext cx="3848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EQUALZ Kiwi switch (Tactile 67g)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A0F1B9-BB0B-43EB-8557-794891B3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2" y="1766093"/>
            <a:ext cx="4869141" cy="36336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883BDAB-C8E1-4D8C-A4C7-B6A018E1B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72" y="1766093"/>
            <a:ext cx="5284263" cy="362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5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Mechanical Keyboard Kit – Frame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B5BD1-2AAF-4F10-9CC1-D2ED71CAB1DE}"/>
              </a:ext>
            </a:extLst>
          </p:cNvPr>
          <p:cNvSpPr txBox="1"/>
          <p:nvPr/>
        </p:nvSpPr>
        <p:spPr>
          <a:xfrm>
            <a:off x="829559" y="933254"/>
            <a:ext cx="10174580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There are three mainstream structure of Mechanical Keyboard: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Tray mount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 mount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Gasket mount </a:t>
            </a:r>
          </a:p>
        </p:txBody>
      </p:sp>
    </p:spTree>
    <p:extLst>
      <p:ext uri="{BB962C8B-B14F-4D97-AF65-F5344CB8AC3E}">
        <p14:creationId xmlns:p14="http://schemas.microsoft.com/office/powerpoint/2010/main" val="357941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2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Tray mount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129DE9-800D-4171-A654-160B67638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31" y="2321017"/>
            <a:ext cx="8877300" cy="431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2B239B6-3CFB-48C3-B908-058BBE8C3100}"/>
              </a:ext>
            </a:extLst>
          </p:cNvPr>
          <p:cNvSpPr txBox="1"/>
          <p:nvPr/>
        </p:nvSpPr>
        <p:spPr>
          <a:xfrm>
            <a:off x="829559" y="933254"/>
            <a:ext cx="10174580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Merit: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Cheap, Compatible;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Defect: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Unstable, Inconsistent;</a:t>
            </a:r>
          </a:p>
        </p:txBody>
      </p:sp>
    </p:spTree>
    <p:extLst>
      <p:ext uri="{BB962C8B-B14F-4D97-AF65-F5344CB8AC3E}">
        <p14:creationId xmlns:p14="http://schemas.microsoft.com/office/powerpoint/2010/main" val="3613929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36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Top mount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B239B6-3CFB-48C3-B908-058BBE8C3100}"/>
              </a:ext>
            </a:extLst>
          </p:cNvPr>
          <p:cNvSpPr txBox="1"/>
          <p:nvPr/>
        </p:nvSpPr>
        <p:spPr>
          <a:xfrm>
            <a:off x="829559" y="933254"/>
            <a:ext cx="10174580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Merit: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Consistent, Stable;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Defect: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Incompatible, Expensive;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0F2DDA-D418-4A97-A4E0-3152FABE1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9" y="2368171"/>
            <a:ext cx="8864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4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Gasket mount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B239B6-3CFB-48C3-B908-058BBE8C3100}"/>
              </a:ext>
            </a:extLst>
          </p:cNvPr>
          <p:cNvSpPr txBox="1"/>
          <p:nvPr/>
        </p:nvSpPr>
        <p:spPr>
          <a:xfrm>
            <a:off x="829559" y="933254"/>
            <a:ext cx="10174580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Merit: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Relatively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Consistent, Relatively Stable, Wonderful Sound;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Defect: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Incompatible, Very Expensive (high process precision require);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335DC6-ECA9-4C62-8436-64A7ADA44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49" y="2663138"/>
            <a:ext cx="8890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20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Mechanical Keyboard Kit – Position Plate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B5BD1-2AAF-4F10-9CC1-D2ED71CAB1DE}"/>
              </a:ext>
            </a:extLst>
          </p:cNvPr>
          <p:cNvSpPr txBox="1"/>
          <p:nvPr/>
        </p:nvSpPr>
        <p:spPr>
          <a:xfrm>
            <a:off x="216817" y="933254"/>
            <a:ext cx="10174580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There are many types of position plate: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Copper Position Plate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Aldine Position Plate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Carbon Fiber Plate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Glass Fiber Plate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86763-2F24-4FC0-8CAB-3B2EF4F47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39" y="831916"/>
            <a:ext cx="3217682" cy="24132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1B22AB-D4EA-48DF-A981-AE155D655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132" y="831916"/>
            <a:ext cx="3623516" cy="24132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D2E7F1-2B8E-4A6F-83B1-75742469D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39" y="3346516"/>
            <a:ext cx="3217682" cy="32176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ABFC05-6750-4B77-B939-E6F6650A1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06" y="3617079"/>
            <a:ext cx="3929492" cy="294711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8BD298-E92F-46B2-A117-441289700949}"/>
              </a:ext>
            </a:extLst>
          </p:cNvPr>
          <p:cNvSpPr txBox="1"/>
          <p:nvPr/>
        </p:nvSpPr>
        <p:spPr>
          <a:xfrm>
            <a:off x="4915786" y="933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2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="1" dirty="0">
              <a:solidFill>
                <a:srgbClr val="02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69300B-5F08-4F15-86FF-A6E9C1A886A0}"/>
              </a:ext>
            </a:extLst>
          </p:cNvPr>
          <p:cNvSpPr txBox="1"/>
          <p:nvPr/>
        </p:nvSpPr>
        <p:spPr>
          <a:xfrm>
            <a:off x="8369223" y="933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2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solidFill>
                <a:srgbClr val="02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680CFCC-CAC3-4EC5-A9BA-4C50F6646D63}"/>
              </a:ext>
            </a:extLst>
          </p:cNvPr>
          <p:cNvSpPr txBox="1"/>
          <p:nvPr/>
        </p:nvSpPr>
        <p:spPr>
          <a:xfrm>
            <a:off x="4915786" y="37365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2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solidFill>
                <a:srgbClr val="02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672601-2C59-4A70-A22A-D026DC18F7D8}"/>
              </a:ext>
            </a:extLst>
          </p:cNvPr>
          <p:cNvSpPr txBox="1"/>
          <p:nvPr/>
        </p:nvSpPr>
        <p:spPr>
          <a:xfrm>
            <a:off x="8369223" y="37365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2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solidFill>
                <a:srgbClr val="02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35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Mechanical Keyboard Kit – PCB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B5BD1-2AAF-4F10-9CC1-D2ED71CAB1DE}"/>
              </a:ext>
            </a:extLst>
          </p:cNvPr>
          <p:cNvSpPr txBox="1"/>
          <p:nvPr/>
        </p:nvSpPr>
        <p:spPr>
          <a:xfrm>
            <a:off x="829559" y="933254"/>
            <a:ext cx="10174580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PCB has two types: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hotswap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or non-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hotswap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* Non-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hotswap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may be stable to fix switches. But it may be difficult to replace switches.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Hotswap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may be convenient to replace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swiches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But it’s may be unstable to fix switches if you replace switches frequently.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F41A7B-6B8B-4148-897A-469693430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6" y="3476166"/>
            <a:ext cx="5211709" cy="30823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A3819E-0E3B-4C92-AD97-C70B56C86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017" y="2995203"/>
            <a:ext cx="3935941" cy="370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59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Mechanical Keyboard Kit – PCB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B5BD1-2AAF-4F10-9CC1-D2ED71CAB1DE}"/>
              </a:ext>
            </a:extLst>
          </p:cNvPr>
          <p:cNvSpPr txBox="1"/>
          <p:nvPr/>
        </p:nvSpPr>
        <p:spPr>
          <a:xfrm>
            <a:off x="829559" y="933254"/>
            <a:ext cx="10174580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layout of PCB or keyboard: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100% (104, 108);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90% (1800/980);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80% (87, 84);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65% (66, 68);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60% (61, 64, left-shift 64);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40% (45, 49)</a:t>
            </a:r>
          </a:p>
        </p:txBody>
      </p:sp>
    </p:spTree>
    <p:extLst>
      <p:ext uri="{BB962C8B-B14F-4D97-AF65-F5344CB8AC3E}">
        <p14:creationId xmlns:p14="http://schemas.microsoft.com/office/powerpoint/2010/main" val="338568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A32C91-1CF4-40B8-89ED-E7B8C6BF96A2}"/>
              </a:ext>
            </a:extLst>
          </p:cNvPr>
          <p:cNvSpPr txBox="1"/>
          <p:nvPr/>
        </p:nvSpPr>
        <p:spPr>
          <a:xfrm>
            <a:off x="320511" y="933254"/>
            <a:ext cx="10683628" cy="360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Why we need a custom mechanical keyboard rather than normal mechanical keyboard?      </a:t>
            </a:r>
          </a:p>
          <a:p>
            <a:pPr marL="720000" indent="-342900">
              <a:lnSpc>
                <a:spcPct val="3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Sounds &amp; Press Feeling (Switches, Position Plate, Satellite Axis, etc.)</a:t>
            </a:r>
          </a:p>
          <a:p>
            <a:pPr marL="720000" indent="-342900">
              <a:lnSpc>
                <a:spcPct val="3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Appearance &amp; Personality (Keyboard Style, Keyboard Color, Keycaps, etc.)</a:t>
            </a:r>
          </a:p>
          <a:p>
            <a:pPr marL="720000" indent="-342900">
              <a:lnSpc>
                <a:spcPct val="3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Special Function (OLED Screen, RGB LED Control, etc.)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823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100%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F8E5E8D-897A-48E7-804B-CFAE984D2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4" y="1907208"/>
            <a:ext cx="11621972" cy="349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1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100%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F60E96-BEC2-4333-A99E-872EE2244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289"/>
            <a:ext cx="12192000" cy="39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86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90%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834808-F477-4426-941E-7560E6B7D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737330"/>
            <a:ext cx="102679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37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90%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CE1462-B2E9-465D-8284-CB24989EF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439486"/>
            <a:ext cx="8890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25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90%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2579F2-7923-4A0E-8C1E-E491E95FE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011744"/>
            <a:ext cx="83693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0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80%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3AD413-3F5D-47A4-94B3-73FEDC3D5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1662112"/>
            <a:ext cx="9582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4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80%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9F1BCE-7757-4D21-AA5A-8DB24D7C3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37" y="1091253"/>
            <a:ext cx="8083325" cy="53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3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80%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CF5EF3-901A-470D-AA6B-75854EA14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95" y="998973"/>
            <a:ext cx="8200010" cy="53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2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65%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E9C1B1-FBC2-4434-A1FF-000CFC5D8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549" y="1036152"/>
            <a:ext cx="8020901" cy="535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2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65%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5C38E-FAB4-4D35-ABEB-4A42624EB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76" y="1272617"/>
            <a:ext cx="8840247" cy="49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4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Regular Mechanical Keyboard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96DFCA-44ED-4EF8-8028-A87D551A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0" b="35756"/>
          <a:stretch/>
        </p:blipFill>
        <p:spPr>
          <a:xfrm>
            <a:off x="426654" y="1121790"/>
            <a:ext cx="4286250" cy="15059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210421-924E-4B53-A02A-FEA6D34E87F1}"/>
              </a:ext>
            </a:extLst>
          </p:cNvPr>
          <p:cNvSpPr txBox="1"/>
          <p:nvPr/>
        </p:nvSpPr>
        <p:spPr>
          <a:xfrm>
            <a:off x="1740064" y="262772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Cherry MX6.0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2A54BAF-4780-460B-9B0A-BB61DFA78F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24256"/>
          <a:stretch/>
        </p:blipFill>
        <p:spPr>
          <a:xfrm>
            <a:off x="7063503" y="637174"/>
            <a:ext cx="3726730" cy="21120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26C9389-D13F-4CAE-AA6C-523F8ED8CCA0}"/>
              </a:ext>
            </a:extLst>
          </p:cNvPr>
          <p:cNvSpPr txBox="1"/>
          <p:nvPr/>
        </p:nvSpPr>
        <p:spPr>
          <a:xfrm>
            <a:off x="7809639" y="2627722"/>
            <a:ext cx="223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Razer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BlackWidow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A5ACE8-FA90-4E75-95E2-905F0F9DA649}"/>
              </a:ext>
            </a:extLst>
          </p:cNvPr>
          <p:cNvSpPr txBox="1"/>
          <p:nvPr/>
        </p:nvSpPr>
        <p:spPr>
          <a:xfrm>
            <a:off x="2309682" y="538838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i="0" dirty="0">
                <a:solidFill>
                  <a:srgbClr val="0F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FILCO </a:t>
            </a:r>
            <a:r>
              <a:rPr lang="en-US" altLang="zh-CN" b="1" i="0" dirty="0" err="1">
                <a:solidFill>
                  <a:srgbClr val="0F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Majestouch</a:t>
            </a:r>
            <a:r>
              <a:rPr lang="en-US" altLang="zh-CN" b="1" i="0" dirty="0">
                <a:solidFill>
                  <a:srgbClr val="0F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686C638-A0F1-4896-B993-9AB6290623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27205" r="14268" b="32431"/>
          <a:stretch/>
        </p:blipFill>
        <p:spPr>
          <a:xfrm>
            <a:off x="6729968" y="3287646"/>
            <a:ext cx="5062194" cy="200029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84D8FCD-1766-4430-9D96-874DF8E1EA06}"/>
              </a:ext>
            </a:extLst>
          </p:cNvPr>
          <p:cNvSpPr txBox="1"/>
          <p:nvPr/>
        </p:nvSpPr>
        <p:spPr>
          <a:xfrm>
            <a:off x="6747075" y="5388380"/>
            <a:ext cx="502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Leopold FC750R PD CHARCOAL BLUE ENG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FF92878-D6CC-4D60-A01C-45B67A55E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95" y="3209275"/>
            <a:ext cx="6186161" cy="19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35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60%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555D13-8430-400A-8B72-17757176D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6" y="1105252"/>
            <a:ext cx="7685988" cy="51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49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60%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4427E7-7513-4DB8-9535-C24F9C541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26" y="1432559"/>
            <a:ext cx="7945748" cy="446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26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40%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B2C4E2-0F9C-493D-AA11-6D8500856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373" y="1283935"/>
            <a:ext cx="6794415" cy="518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69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Keycaps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B5BD1-2AAF-4F10-9CC1-D2ED71CAB1DE}"/>
              </a:ext>
            </a:extLst>
          </p:cNvPr>
          <p:cNvSpPr txBox="1"/>
          <p:nvPr/>
        </p:nvSpPr>
        <p:spPr>
          <a:xfrm>
            <a:off x="829559" y="933254"/>
            <a:ext cx="10174580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There are two main materials of keycap: ABS, PBT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ABS: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smooth, soft;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PBT: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textured, durable;</a:t>
            </a:r>
          </a:p>
          <a:p>
            <a:pPr>
              <a:lnSpc>
                <a:spcPct val="20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There are two main craft of keycap: 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Double-Shot: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only two colors, clear and bright color, durable, expensive;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Dye-Sublimation: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limit of color selection;</a:t>
            </a:r>
          </a:p>
        </p:txBody>
      </p:sp>
    </p:spTree>
    <p:extLst>
      <p:ext uri="{BB962C8B-B14F-4D97-AF65-F5344CB8AC3E}">
        <p14:creationId xmlns:p14="http://schemas.microsoft.com/office/powerpoint/2010/main" val="1745382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Keycaps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8FCBB5-4C37-4432-9E70-03A257773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66" y="1380781"/>
            <a:ext cx="5716833" cy="32166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A54B01-F5A6-4600-BCB0-3A79C0846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3" y="1381734"/>
            <a:ext cx="5715000" cy="32146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786FDA-74B4-4D0B-8CB2-15BDF6506D84}"/>
              </a:ext>
            </a:extLst>
          </p:cNvPr>
          <p:cNvSpPr txBox="1"/>
          <p:nvPr/>
        </p:nvSpPr>
        <p:spPr>
          <a:xfrm>
            <a:off x="2024344" y="4829935"/>
            <a:ext cx="2005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EPBT 9009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Dye-Sublimation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PBT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3AC241-AD13-4624-BCC6-8D78ACB04C4E}"/>
              </a:ext>
            </a:extLst>
          </p:cNvPr>
          <p:cNvSpPr txBox="1"/>
          <p:nvPr/>
        </p:nvSpPr>
        <p:spPr>
          <a:xfrm>
            <a:off x="8025943" y="4829935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GMK 9009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Double-shot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9714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Switches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B5BD1-2AAF-4F10-9CC1-D2ED71CAB1DE}"/>
              </a:ext>
            </a:extLst>
          </p:cNvPr>
          <p:cNvSpPr txBox="1"/>
          <p:nvPr/>
        </p:nvSpPr>
        <p:spPr>
          <a:xfrm>
            <a:off x="829559" y="933254"/>
            <a:ext cx="10174580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There are three types of switches: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Linear (Cherry MX Red 45g,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Cherry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60g)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Tactile (Cherry MX Brown 55g)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Cliky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(Cherry MX Blue 60g)</a:t>
            </a:r>
          </a:p>
        </p:txBody>
      </p:sp>
    </p:spTree>
    <p:extLst>
      <p:ext uri="{BB962C8B-B14F-4D97-AF65-F5344CB8AC3E}">
        <p14:creationId xmlns:p14="http://schemas.microsoft.com/office/powerpoint/2010/main" val="422205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Switches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F85036-EA25-48F0-A3B7-85BB749D4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81" y="1003089"/>
            <a:ext cx="9144000" cy="514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8528790-EB3E-4E8F-AB92-A630D48FECA9}"/>
              </a:ext>
            </a:extLst>
          </p:cNvPr>
          <p:cNvSpPr txBox="1"/>
          <p:nvPr/>
        </p:nvSpPr>
        <p:spPr>
          <a:xfrm>
            <a:off x="7805394" y="167797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zh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上盖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01A26E-A85C-4AF5-89A7-A9CAB1209054}"/>
              </a:ext>
            </a:extLst>
          </p:cNvPr>
          <p:cNvSpPr txBox="1"/>
          <p:nvPr/>
        </p:nvSpPr>
        <p:spPr>
          <a:xfrm>
            <a:off x="6939699" y="266063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zh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轴心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F20903-638F-4AD7-86AA-6E34198E0D08}"/>
              </a:ext>
            </a:extLst>
          </p:cNvPr>
          <p:cNvSpPr txBox="1"/>
          <p:nvPr/>
        </p:nvSpPr>
        <p:spPr>
          <a:xfrm>
            <a:off x="8223315" y="3604503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zh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金属触点弹片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D612C1-0FF5-41A2-873D-55E5D8F672B2}"/>
              </a:ext>
            </a:extLst>
          </p:cNvPr>
          <p:cNvSpPr txBox="1"/>
          <p:nvPr/>
        </p:nvSpPr>
        <p:spPr>
          <a:xfrm>
            <a:off x="7446320" y="4095832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zh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弹簧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530F06-0B7A-495E-A681-A542CECFC077}"/>
              </a:ext>
            </a:extLst>
          </p:cNvPr>
          <p:cNvSpPr txBox="1"/>
          <p:nvPr/>
        </p:nvSpPr>
        <p:spPr>
          <a:xfrm>
            <a:off x="7738246" y="4823582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zh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下盖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175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Switches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D86A1-9809-4FA3-8D6B-6782C328F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25" y="1102935"/>
            <a:ext cx="6416511" cy="48123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C0DA69-2E3F-4D6D-9DB9-9F629A9D030F}"/>
              </a:ext>
            </a:extLst>
          </p:cNvPr>
          <p:cNvSpPr txBox="1"/>
          <p:nvPr/>
        </p:nvSpPr>
        <p:spPr>
          <a:xfrm>
            <a:off x="4520368" y="6060590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TTC Gold Pink Switch 37g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0575D8-7E0D-4D50-B52B-7772B7080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2726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4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2F4D6FD-DC73-49F0-AD81-19B1F7102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933254"/>
            <a:ext cx="5715000" cy="5715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F493FA-A89C-4619-8B3E-F8BC9D7A6AC3}"/>
              </a:ext>
            </a:extLst>
          </p:cNvPr>
          <p:cNvSpPr txBox="1"/>
          <p:nvPr/>
        </p:nvSpPr>
        <p:spPr>
          <a:xfrm>
            <a:off x="829559" y="218983"/>
            <a:ext cx="8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Tactile</a:t>
            </a:r>
          </a:p>
        </p:txBody>
      </p:sp>
    </p:spTree>
    <p:extLst>
      <p:ext uri="{BB962C8B-B14F-4D97-AF65-F5344CB8AC3E}">
        <p14:creationId xmlns:p14="http://schemas.microsoft.com/office/powerpoint/2010/main" val="269244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Pearl 40%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E308A-A60C-4024-9790-06AE3F19546E}"/>
              </a:ext>
            </a:extLst>
          </p:cNvPr>
          <p:cNvSpPr txBox="1"/>
          <p:nvPr/>
        </p:nvSpPr>
        <p:spPr>
          <a:xfrm>
            <a:off x="9898145" y="6325385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IC: Interest Check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21CC383-FAA5-4141-BB80-76B5B9B04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51" y="1182301"/>
            <a:ext cx="7983194" cy="449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38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57F4A4-E8C5-4131-AC43-877C55ABB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81" y="859242"/>
            <a:ext cx="5715000" cy="5715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EE89EF-39C7-42F8-869B-BE46E20E7B68}"/>
              </a:ext>
            </a:extLst>
          </p:cNvPr>
          <p:cNvSpPr txBox="1"/>
          <p:nvPr/>
        </p:nvSpPr>
        <p:spPr>
          <a:xfrm>
            <a:off x="829559" y="21898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Clicky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04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EE89EF-39C7-42F8-869B-BE46E20E7B68}"/>
              </a:ext>
            </a:extLst>
          </p:cNvPr>
          <p:cNvSpPr txBox="1"/>
          <p:nvPr/>
        </p:nvSpPr>
        <p:spPr>
          <a:xfrm>
            <a:off x="829559" y="218983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Dummy Switch – (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zh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卫星轴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0112FC-E695-4561-92D8-3A93B68E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001729"/>
            <a:ext cx="8890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65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EE89EF-39C7-42F8-869B-BE46E20E7B68}"/>
              </a:ext>
            </a:extLst>
          </p:cNvPr>
          <p:cNvSpPr txBox="1"/>
          <p:nvPr/>
        </p:nvSpPr>
        <p:spPr>
          <a:xfrm>
            <a:off x="829559" y="21898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918E3F-7D74-4FFA-8621-80734253E2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23" y="933254"/>
            <a:ext cx="7469954" cy="56024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36439B-F1D6-4029-B7C7-9F0CAB83A5BB}"/>
              </a:ext>
            </a:extLst>
          </p:cNvPr>
          <p:cNvSpPr txBox="1"/>
          <p:nvPr/>
        </p:nvSpPr>
        <p:spPr>
          <a:xfrm>
            <a:off x="319943" y="1715678"/>
            <a:ext cx="2550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Line – Linear Switches</a:t>
            </a:r>
            <a:endParaRPr lang="zh-CN" altLang="en-US" sz="14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F97ED0F-949E-4EFB-B1B4-FB1EA1BEFB6E}"/>
              </a:ext>
            </a:extLst>
          </p:cNvPr>
          <p:cNvCxnSpPr/>
          <p:nvPr/>
        </p:nvCxnSpPr>
        <p:spPr>
          <a:xfrm>
            <a:off x="2611225" y="2064470"/>
            <a:ext cx="631596" cy="53732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0D0510A-C1D3-499F-B59A-5D34AB4339E1}"/>
              </a:ext>
            </a:extLst>
          </p:cNvPr>
          <p:cNvSpPr txBox="1"/>
          <p:nvPr/>
        </p:nvSpPr>
        <p:spPr>
          <a:xfrm>
            <a:off x="315336" y="2488924"/>
            <a:ext cx="28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Line – Tactile Switches</a:t>
            </a:r>
            <a:endParaRPr lang="zh-CN" altLang="en-US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DEA803-6C72-4ECD-82A8-1D70D28F132A}"/>
              </a:ext>
            </a:extLst>
          </p:cNvPr>
          <p:cNvCxnSpPr>
            <a:cxnSpLocks/>
          </p:cNvCxnSpPr>
          <p:nvPr/>
        </p:nvCxnSpPr>
        <p:spPr>
          <a:xfrm>
            <a:off x="2611225" y="2805879"/>
            <a:ext cx="424206" cy="34879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D4730A-2B5C-4822-BA8F-B7E6BBD1E994}"/>
              </a:ext>
            </a:extLst>
          </p:cNvPr>
          <p:cNvSpPr txBox="1"/>
          <p:nvPr/>
        </p:nvSpPr>
        <p:spPr>
          <a:xfrm>
            <a:off x="141402" y="3222560"/>
            <a:ext cx="26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 Line – </a:t>
            </a:r>
            <a:r>
              <a:rPr lang="en-US" altLang="zh-CN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Clicky</a:t>
            </a:r>
            <a:r>
              <a:rPr lang="en-US" altLang="zh-CN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Switches</a:t>
            </a:r>
            <a:endParaRPr lang="zh-CN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753D972-39A0-42E1-A938-39A5C85FBBDF}"/>
              </a:ext>
            </a:extLst>
          </p:cNvPr>
          <p:cNvCxnSpPr/>
          <p:nvPr/>
        </p:nvCxnSpPr>
        <p:spPr>
          <a:xfrm>
            <a:off x="2460396" y="3560091"/>
            <a:ext cx="466627" cy="17292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B019CAB-7E12-48FB-A0D5-5FEBF6456F16}"/>
              </a:ext>
            </a:extLst>
          </p:cNvPr>
          <p:cNvSpPr txBox="1"/>
          <p:nvPr/>
        </p:nvSpPr>
        <p:spPr>
          <a:xfrm>
            <a:off x="4611278" y="5175480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Silent Switches</a:t>
            </a:r>
            <a:endParaRPr lang="zh-CN" altLang="en-US" sz="1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E7B1537-081B-4E45-A868-294F1E5287FB}"/>
              </a:ext>
            </a:extLst>
          </p:cNvPr>
          <p:cNvCxnSpPr/>
          <p:nvPr/>
        </p:nvCxnSpPr>
        <p:spPr>
          <a:xfrm flipV="1">
            <a:off x="5561814" y="4543720"/>
            <a:ext cx="0" cy="52790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79F9338-6971-4251-8A14-E9BB714B0105}"/>
              </a:ext>
            </a:extLst>
          </p:cNvPr>
          <p:cNvSpPr txBox="1"/>
          <p:nvPr/>
        </p:nvSpPr>
        <p:spPr>
          <a:xfrm>
            <a:off x="10444899" y="2064470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Al position plate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7BBD3A9-867D-47FB-9876-1217E280372F}"/>
              </a:ext>
            </a:extLst>
          </p:cNvPr>
          <p:cNvCxnSpPr>
            <a:cxnSpLocks/>
          </p:cNvCxnSpPr>
          <p:nvPr/>
        </p:nvCxnSpPr>
        <p:spPr>
          <a:xfrm flipH="1">
            <a:off x="9580775" y="2372247"/>
            <a:ext cx="864124" cy="850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i_linear">
            <a:hlinkClick r:id="" action="ppaction://media"/>
            <a:extLst>
              <a:ext uri="{FF2B5EF4-FFF2-40B4-BE49-F238E27FC236}">
                <a16:creationId xmlns:a16="http://schemas.microsoft.com/office/drawing/2014/main" id="{E143EBB7-E7A9-4C5B-B914-7D48DC77F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18737" y="1659050"/>
            <a:ext cx="487363" cy="487363"/>
          </a:xfrm>
          <a:prstGeom prst="rect">
            <a:avLst/>
          </a:prstGeom>
        </p:spPr>
      </p:pic>
      <p:pic>
        <p:nvPicPr>
          <p:cNvPr id="29" name="ai_tactile">
            <a:hlinkClick r:id="" action="ppaction://media"/>
            <a:extLst>
              <a:ext uri="{FF2B5EF4-FFF2-40B4-BE49-F238E27FC236}">
                <a16:creationId xmlns:a16="http://schemas.microsoft.com/office/drawing/2014/main" id="{2185C7B4-5ACC-4478-AECE-6180169E661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146527" y="2455568"/>
            <a:ext cx="487363" cy="487363"/>
          </a:xfrm>
          <a:prstGeom prst="rect">
            <a:avLst/>
          </a:prstGeom>
        </p:spPr>
      </p:pic>
      <p:pic>
        <p:nvPicPr>
          <p:cNvPr id="30" name="ai_clicky">
            <a:hlinkClick r:id="" action="ppaction://media"/>
            <a:extLst>
              <a:ext uri="{FF2B5EF4-FFF2-40B4-BE49-F238E27FC236}">
                <a16:creationId xmlns:a16="http://schemas.microsoft.com/office/drawing/2014/main" id="{28DB43FB-FAA1-43CE-9DDA-5CDD4694F8E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794047" y="3154671"/>
            <a:ext cx="487363" cy="48736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4F66B09-8835-465A-B8B3-C8B5469C7F74}"/>
              </a:ext>
            </a:extLst>
          </p:cNvPr>
          <p:cNvSpPr txBox="1"/>
          <p:nvPr/>
        </p:nvSpPr>
        <p:spPr>
          <a:xfrm>
            <a:off x="364548" y="3802307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 Dummy </a:t>
            </a:r>
            <a:endParaRPr lang="zh-CN" alt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0C7CEF9-D6D4-4EC4-AC0E-9821377919B8}"/>
              </a:ext>
            </a:extLst>
          </p:cNvPr>
          <p:cNvCxnSpPr/>
          <p:nvPr/>
        </p:nvCxnSpPr>
        <p:spPr>
          <a:xfrm>
            <a:off x="2205612" y="3993970"/>
            <a:ext cx="466627" cy="172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DFE89D1-A45C-4569-A677-A077D488FC48}"/>
              </a:ext>
            </a:extLst>
          </p:cNvPr>
          <p:cNvSpPr txBox="1"/>
          <p:nvPr/>
        </p:nvSpPr>
        <p:spPr>
          <a:xfrm>
            <a:off x="10164628" y="3174468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Dummy </a:t>
            </a:r>
            <a:endParaRPr lang="zh-CN" alt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8E2FA2D-2541-4B5D-B993-4439996E6DBF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9830977" y="3482245"/>
            <a:ext cx="613922" cy="2522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ai_processed">
            <a:hlinkClick r:id="" action="ppaction://media"/>
            <a:extLst>
              <a:ext uri="{FF2B5EF4-FFF2-40B4-BE49-F238E27FC236}">
                <a16:creationId xmlns:a16="http://schemas.microsoft.com/office/drawing/2014/main" id="{FF773A6D-856C-45A5-B2EC-DDEB15B832E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70641" y="3992473"/>
            <a:ext cx="487363" cy="487363"/>
          </a:xfrm>
          <a:prstGeom prst="rect">
            <a:avLst/>
          </a:prstGeom>
        </p:spPr>
      </p:pic>
      <p:pic>
        <p:nvPicPr>
          <p:cNvPr id="38" name="ai_raw">
            <a:hlinkClick r:id="" action="ppaction://media"/>
            <a:extLst>
              <a:ext uri="{FF2B5EF4-FFF2-40B4-BE49-F238E27FC236}">
                <a16:creationId xmlns:a16="http://schemas.microsoft.com/office/drawing/2014/main" id="{E8A6822C-BBB5-4FE0-B4A5-0FDFD320286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56398" y="31210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5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28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859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B30867BD-EB4A-4ABA-96E0-88E53E0C458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0" r="2389"/>
          <a:stretch/>
        </p:blipFill>
        <p:spPr>
          <a:xfrm>
            <a:off x="2858581" y="1496990"/>
            <a:ext cx="7094553" cy="4904413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EE89EF-39C7-42F8-869B-BE46E20E7B68}"/>
              </a:ext>
            </a:extLst>
          </p:cNvPr>
          <p:cNvSpPr txBox="1"/>
          <p:nvPr/>
        </p:nvSpPr>
        <p:spPr>
          <a:xfrm>
            <a:off x="829559" y="21898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36439B-F1D6-4029-B7C7-9F0CAB83A5BB}"/>
              </a:ext>
            </a:extLst>
          </p:cNvPr>
          <p:cNvSpPr txBox="1"/>
          <p:nvPr/>
        </p:nvSpPr>
        <p:spPr>
          <a:xfrm>
            <a:off x="319943" y="1715678"/>
            <a:ext cx="2550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Line – Linear Switches</a:t>
            </a:r>
            <a:endParaRPr lang="zh-CN" altLang="en-US" sz="14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F97ED0F-949E-4EFB-B1B4-FB1EA1BEFB6E}"/>
              </a:ext>
            </a:extLst>
          </p:cNvPr>
          <p:cNvCxnSpPr>
            <a:cxnSpLocks/>
          </p:cNvCxnSpPr>
          <p:nvPr/>
        </p:nvCxnSpPr>
        <p:spPr>
          <a:xfrm>
            <a:off x="2611225" y="2064470"/>
            <a:ext cx="680937" cy="43134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0D0510A-C1D3-499F-B59A-5D34AB4339E1}"/>
              </a:ext>
            </a:extLst>
          </p:cNvPr>
          <p:cNvSpPr txBox="1"/>
          <p:nvPr/>
        </p:nvSpPr>
        <p:spPr>
          <a:xfrm>
            <a:off x="3947891" y="2023455"/>
            <a:ext cx="28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Line – Tactile Switches</a:t>
            </a:r>
            <a:endParaRPr lang="zh-CN" altLang="en-US" sz="1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DEA803-6C72-4ECD-82A8-1D70D28F132A}"/>
              </a:ext>
            </a:extLst>
          </p:cNvPr>
          <p:cNvCxnSpPr>
            <a:cxnSpLocks/>
          </p:cNvCxnSpPr>
          <p:nvPr/>
        </p:nvCxnSpPr>
        <p:spPr>
          <a:xfrm>
            <a:off x="5090474" y="2372247"/>
            <a:ext cx="1602156" cy="65305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D4730A-2B5C-4822-BA8F-B7E6BBD1E994}"/>
              </a:ext>
            </a:extLst>
          </p:cNvPr>
          <p:cNvSpPr txBox="1"/>
          <p:nvPr/>
        </p:nvSpPr>
        <p:spPr>
          <a:xfrm>
            <a:off x="1364455" y="3206597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 Dummy </a:t>
            </a:r>
            <a:endParaRPr lang="zh-CN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753D972-39A0-42E1-A938-39A5C85FBBDF}"/>
              </a:ext>
            </a:extLst>
          </p:cNvPr>
          <p:cNvCxnSpPr/>
          <p:nvPr/>
        </p:nvCxnSpPr>
        <p:spPr>
          <a:xfrm>
            <a:off x="2460396" y="3560091"/>
            <a:ext cx="466627" cy="17292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79F9338-6971-4251-8A14-E9BB714B0105}"/>
              </a:ext>
            </a:extLst>
          </p:cNvPr>
          <p:cNvSpPr txBox="1"/>
          <p:nvPr/>
        </p:nvSpPr>
        <p:spPr>
          <a:xfrm>
            <a:off x="10444899" y="2064470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FR4 position plate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7BBD3A9-867D-47FB-9876-1217E280372F}"/>
              </a:ext>
            </a:extLst>
          </p:cNvPr>
          <p:cNvCxnSpPr>
            <a:cxnSpLocks/>
          </p:cNvCxnSpPr>
          <p:nvPr/>
        </p:nvCxnSpPr>
        <p:spPr>
          <a:xfrm flipH="1">
            <a:off x="9688749" y="2316407"/>
            <a:ext cx="920114" cy="9010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5F89511-16DD-4F77-A9F4-BB971DF18FAD}"/>
              </a:ext>
            </a:extLst>
          </p:cNvPr>
          <p:cNvSpPr txBox="1"/>
          <p:nvPr/>
        </p:nvSpPr>
        <p:spPr>
          <a:xfrm>
            <a:off x="9788164" y="3234877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 Dummy </a:t>
            </a:r>
            <a:endParaRPr lang="zh-CN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C014E4D-1704-4C81-91FB-DA6311189C65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8804635" y="3388766"/>
            <a:ext cx="983529" cy="17132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8F109B2-17C8-436D-A258-8FDDCCB28A82}"/>
              </a:ext>
            </a:extLst>
          </p:cNvPr>
          <p:cNvSpPr txBox="1"/>
          <p:nvPr/>
        </p:nvSpPr>
        <p:spPr>
          <a:xfrm>
            <a:off x="340969" y="2639519"/>
            <a:ext cx="26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 Line –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Clicky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Switches</a:t>
            </a:r>
            <a:endParaRPr lang="zh-CN" alt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0500A64-FA43-47F8-A4F7-67AD39A83522}"/>
              </a:ext>
            </a:extLst>
          </p:cNvPr>
          <p:cNvCxnSpPr>
            <a:cxnSpLocks/>
          </p:cNvCxnSpPr>
          <p:nvPr/>
        </p:nvCxnSpPr>
        <p:spPr>
          <a:xfrm>
            <a:off x="2966496" y="2861276"/>
            <a:ext cx="832893" cy="5048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fr4_linear">
            <a:hlinkClick r:id="" action="ppaction://media"/>
            <a:extLst>
              <a:ext uri="{FF2B5EF4-FFF2-40B4-BE49-F238E27FC236}">
                <a16:creationId xmlns:a16="http://schemas.microsoft.com/office/drawing/2014/main" id="{3F200C28-E060-4524-A966-5F1B63F470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73380" y="1625884"/>
            <a:ext cx="487363" cy="487363"/>
          </a:xfrm>
          <a:prstGeom prst="rect">
            <a:avLst/>
          </a:prstGeom>
        </p:spPr>
      </p:pic>
      <p:pic>
        <p:nvPicPr>
          <p:cNvPr id="39" name="fr4_clicky">
            <a:hlinkClick r:id="" action="ppaction://media"/>
            <a:extLst>
              <a:ext uri="{FF2B5EF4-FFF2-40B4-BE49-F238E27FC236}">
                <a16:creationId xmlns:a16="http://schemas.microsoft.com/office/drawing/2014/main" id="{8D707948-61F6-4B9B-AB61-2663F538FD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013276" y="2597450"/>
            <a:ext cx="487363" cy="487363"/>
          </a:xfrm>
          <a:prstGeom prst="rect">
            <a:avLst/>
          </a:prstGeom>
        </p:spPr>
      </p:pic>
      <p:pic>
        <p:nvPicPr>
          <p:cNvPr id="40" name="fr4_tactile">
            <a:hlinkClick r:id="" action="ppaction://media"/>
            <a:extLst>
              <a:ext uri="{FF2B5EF4-FFF2-40B4-BE49-F238E27FC236}">
                <a16:creationId xmlns:a16="http://schemas.microsoft.com/office/drawing/2014/main" id="{377A9F4F-F542-4868-A246-CA2B65C5468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775864" y="1933661"/>
            <a:ext cx="487363" cy="487363"/>
          </a:xfrm>
          <a:prstGeom prst="rect">
            <a:avLst/>
          </a:prstGeom>
        </p:spPr>
      </p:pic>
      <p:pic>
        <p:nvPicPr>
          <p:cNvPr id="41" name="fr4_processed">
            <a:hlinkClick r:id="" action="ppaction://media"/>
            <a:extLst>
              <a:ext uri="{FF2B5EF4-FFF2-40B4-BE49-F238E27FC236}">
                <a16:creationId xmlns:a16="http://schemas.microsoft.com/office/drawing/2014/main" id="{E434C7D1-3C88-4B57-8505-267CA8CFF2B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177360" y="3144569"/>
            <a:ext cx="487363" cy="487363"/>
          </a:xfrm>
          <a:prstGeom prst="rect">
            <a:avLst/>
          </a:prstGeom>
        </p:spPr>
      </p:pic>
      <p:pic>
        <p:nvPicPr>
          <p:cNvPr id="42" name="fr4_raw">
            <a:hlinkClick r:id="" action="ppaction://media"/>
            <a:extLst>
              <a:ext uri="{FF2B5EF4-FFF2-40B4-BE49-F238E27FC236}">
                <a16:creationId xmlns:a16="http://schemas.microsoft.com/office/drawing/2014/main" id="{7FC1F578-36EA-44D5-854D-F40025170E1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625778" y="31591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8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6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008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56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4309C7-510F-4B6A-BC8D-E10644ED2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86" y="1428569"/>
            <a:ext cx="7502427" cy="490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27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695714-C820-4588-94A0-BDD800F34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2"/>
          <a:stretch/>
        </p:blipFill>
        <p:spPr>
          <a:xfrm>
            <a:off x="1651000" y="1231998"/>
            <a:ext cx="8890000" cy="468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76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AFE5C3-889F-43F7-87ED-F8E9A0F2C53B}"/>
              </a:ext>
            </a:extLst>
          </p:cNvPr>
          <p:cNvSpPr txBox="1"/>
          <p:nvPr/>
        </p:nvSpPr>
        <p:spPr>
          <a:xfrm>
            <a:off x="4592222" y="2918297"/>
            <a:ext cx="30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zh-CN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535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CE135-524C-4B7C-8F42-25AE7D72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F0B22D-2511-4A86-9E55-BA370C276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在目前桌面工作变得越来越密集的当下</a:t>
            </a:r>
            <a:r>
              <a:rPr lang="en-US" altLang="zh-CN" dirty="0"/>
              <a:t>, </a:t>
            </a:r>
            <a:r>
              <a:rPr lang="zh-CN" altLang="en-US" dirty="0"/>
              <a:t>键盘成为了非常重要的生产力</a:t>
            </a:r>
            <a:r>
              <a:rPr lang="en-US" altLang="zh-CN" dirty="0"/>
              <a:t>, </a:t>
            </a:r>
            <a:r>
              <a:rPr lang="zh-CN" altLang="en-US" dirty="0"/>
              <a:t>与此同时键盘也成为了一种个性化的表达方式</a:t>
            </a:r>
            <a:r>
              <a:rPr lang="en-US" altLang="zh-CN" dirty="0"/>
              <a:t>, </a:t>
            </a:r>
            <a:r>
              <a:rPr lang="zh-CN" altLang="en-US" dirty="0"/>
              <a:t>可以看到的是客制化键盘是风格迥异的</a:t>
            </a:r>
            <a:r>
              <a:rPr lang="en-US" altLang="zh-CN" dirty="0"/>
              <a:t>, </a:t>
            </a:r>
            <a:r>
              <a:rPr lang="zh-CN" altLang="en-US" dirty="0"/>
              <a:t>可能上述几款你们可能也不太喜欢</a:t>
            </a:r>
            <a:r>
              <a:rPr lang="en-US" altLang="zh-CN" dirty="0"/>
              <a:t>, </a:t>
            </a:r>
            <a:r>
              <a:rPr lang="zh-CN" altLang="en-US" dirty="0"/>
              <a:t>但是我想传达的意思是</a:t>
            </a:r>
            <a:r>
              <a:rPr lang="en-US" altLang="zh-CN" dirty="0"/>
              <a:t>, </a:t>
            </a:r>
            <a:r>
              <a:rPr lang="zh-CN" altLang="en-US" dirty="0"/>
              <a:t>客制化键盘提供了这种变化的可能</a:t>
            </a:r>
            <a:r>
              <a:rPr lang="en-US" altLang="zh-CN" dirty="0"/>
              <a:t>, </a:t>
            </a:r>
            <a:r>
              <a:rPr lang="zh-CN" altLang="en-US" dirty="0"/>
              <a:t>提供了一种个性表达的平台。当然了</a:t>
            </a:r>
            <a:r>
              <a:rPr lang="en-US" altLang="zh-CN" dirty="0"/>
              <a:t>, </a:t>
            </a:r>
            <a:r>
              <a:rPr lang="zh-CN" altLang="en-US" dirty="0"/>
              <a:t>客制化键盘之所以叫做客制化</a:t>
            </a:r>
            <a:r>
              <a:rPr lang="en-US" altLang="zh-CN" dirty="0"/>
              <a:t>, </a:t>
            </a:r>
            <a:r>
              <a:rPr lang="zh-CN" altLang="en-US" dirty="0"/>
              <a:t>是因为其中透露着一种极客精神</a:t>
            </a:r>
            <a:r>
              <a:rPr lang="en-US" altLang="zh-CN" dirty="0"/>
              <a:t>, </a:t>
            </a:r>
            <a:r>
              <a:rPr lang="zh-CN" altLang="en-US" dirty="0"/>
              <a:t>除了华丽的外表之外</a:t>
            </a:r>
            <a:r>
              <a:rPr lang="en-US" altLang="zh-CN" dirty="0"/>
              <a:t>, </a:t>
            </a:r>
            <a:r>
              <a:rPr lang="zh-CN" altLang="en-US" dirty="0"/>
              <a:t>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F07894-691C-4EC4-921E-56FE8DC053D2}"/>
              </a:ext>
            </a:extLst>
          </p:cNvPr>
          <p:cNvSpPr txBox="1"/>
          <p:nvPr/>
        </p:nvSpPr>
        <p:spPr>
          <a:xfrm>
            <a:off x="1205077" y="4782600"/>
            <a:ext cx="978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加工精度要求相对高</a:t>
            </a:r>
            <a:r>
              <a:rPr lang="en-US" altLang="zh-CN" dirty="0"/>
              <a:t>, </a:t>
            </a:r>
            <a:r>
              <a:rPr lang="zh-CN" altLang="en-US" dirty="0"/>
              <a:t>不然由于只是使用泡棉来卡住定位板</a:t>
            </a:r>
            <a:r>
              <a:rPr lang="en-US" altLang="zh-CN" dirty="0"/>
              <a:t>, </a:t>
            </a:r>
            <a:r>
              <a:rPr lang="zh-CN" altLang="en-US" dirty="0"/>
              <a:t>如果无法缩小缝隙结构就会不稳定。</a:t>
            </a:r>
          </a:p>
        </p:txBody>
      </p:sp>
    </p:spTree>
    <p:extLst>
      <p:ext uri="{BB962C8B-B14F-4D97-AF65-F5344CB8AC3E}">
        <p14:creationId xmlns:p14="http://schemas.microsoft.com/office/powerpoint/2010/main" val="244835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Cyberboard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80B24E-1339-4BCB-82B4-44F6FFB61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205142"/>
            <a:ext cx="7587268" cy="50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9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Matrix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abelx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eva-01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9D815E-94C7-43F4-8147-0C6DF8FA9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41" y="884443"/>
            <a:ext cx="7666479" cy="57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7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Matrix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abelx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eva-penpen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3E308A-A60C-4024-9790-06AE3F19546E}"/>
              </a:ext>
            </a:extLst>
          </p:cNvPr>
          <p:cNvSpPr txBox="1"/>
          <p:nvPr/>
        </p:nvSpPr>
        <p:spPr>
          <a:xfrm>
            <a:off x="9898145" y="6325385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IC: Interest Check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0D94C3-A045-480E-9B06-50624463A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44" y="1021293"/>
            <a:ext cx="8577074" cy="481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5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Canoe Gen 2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eva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4C255A-8C9F-4E20-8B3A-DACFE15D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08" y="852339"/>
            <a:ext cx="5685148" cy="56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64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FE1881-1692-4F32-B805-E23B5898A135}"/>
              </a:ext>
            </a:extLst>
          </p:cNvPr>
          <p:cNvCxnSpPr>
            <a:cxnSpLocks/>
          </p:cNvCxnSpPr>
          <p:nvPr/>
        </p:nvCxnSpPr>
        <p:spPr>
          <a:xfrm>
            <a:off x="141402" y="612744"/>
            <a:ext cx="11802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5A192A-A03C-4C07-AACE-E237AB48220E}"/>
              </a:ext>
            </a:extLst>
          </p:cNvPr>
          <p:cNvCxnSpPr>
            <a:cxnSpLocks/>
          </p:cNvCxnSpPr>
          <p:nvPr/>
        </p:nvCxnSpPr>
        <p:spPr>
          <a:xfrm>
            <a:off x="829559" y="131977"/>
            <a:ext cx="0" cy="8012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76E1B3-697A-4C86-B62A-9D241F45A68A}"/>
              </a:ext>
            </a:extLst>
          </p:cNvPr>
          <p:cNvSpPr/>
          <p:nvPr/>
        </p:nvSpPr>
        <p:spPr>
          <a:xfrm>
            <a:off x="650458" y="245099"/>
            <a:ext cx="179101" cy="367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74603-511F-4CD3-808D-50B25A19F487}"/>
              </a:ext>
            </a:extLst>
          </p:cNvPr>
          <p:cNvSpPr txBox="1"/>
          <p:nvPr/>
        </p:nvSpPr>
        <p:spPr>
          <a:xfrm>
            <a:off x="829559" y="218983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Tiamo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V2 - TI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5B10E6-82F2-48FD-BD50-E0E94E9ED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30" y="1131217"/>
            <a:ext cx="8020901" cy="535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79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</TotalTime>
  <Words>787</Words>
  <Application>Microsoft Office PowerPoint</Application>
  <PresentationFormat>宽屏</PresentationFormat>
  <Paragraphs>174</Paragraphs>
  <Slides>47</Slides>
  <Notes>45</Notes>
  <HiddenSlides>0</HiddenSlides>
  <MMClips>10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成 泽森</dc:creator>
  <cp:lastModifiedBy>成泽森</cp:lastModifiedBy>
  <cp:revision>344</cp:revision>
  <dcterms:created xsi:type="dcterms:W3CDTF">2021-04-25T16:39:40Z</dcterms:created>
  <dcterms:modified xsi:type="dcterms:W3CDTF">2021-05-07T12:39:03Z</dcterms:modified>
</cp:coreProperties>
</file>